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6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5.xml"/><Relationship Id="rId21" Type="http://schemas.openxmlformats.org/officeDocument/2006/relationships/font" Target="fonts/Nunito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4be392f7c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4be392f7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4be392f7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c4be392f7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4be392f7c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4be392f7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be392f7c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be392f7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be392f7c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be392f7c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be392f7c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be392f7c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4be392f7c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4be392f7c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c4be392f7c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c4be392f7c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be392f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be392f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943325" y="1819275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943325" y="278912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" name="Google Shape;15;p2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943325" y="2065350"/>
            <a:ext cx="77397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" name="Google Shape;21;p3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" name="Google Shape;22;p3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rgbClr val="F6D042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 rot="10800000">
            <a:off x="0" y="1037700"/>
            <a:ext cx="9144000" cy="410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" name="Google Shape;25;p4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 flipH="1" rot="-5400000">
            <a:off x="-335874" y="389712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9" name="Google Shape;29;p4"/>
          <p:cNvSpPr/>
          <p:nvPr/>
        </p:nvSpPr>
        <p:spPr>
          <a:xfrm flipH="1" rot="-5400000">
            <a:off x="-389699" y="389699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rgbClr val="F6D04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flipH="1" rot="10800000">
            <a:off x="0" y="656350"/>
            <a:ext cx="9144000" cy="393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3" name="Google Shape;33;p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lef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/>
        </p:nvSpPr>
        <p:spPr>
          <a:xfrm flipH="1" rot="10800000">
            <a:off x="3273552" y="-6550"/>
            <a:ext cx="5867400" cy="4599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t Full Image in Background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left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0" y="0"/>
            <a:ext cx="4572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5" name="Google Shape;4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/>
        </p:nvSpPr>
        <p:spPr>
          <a:xfrm flipH="1" rot="10800000">
            <a:off x="0" y="0"/>
            <a:ext cx="9144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Nunito Sans"/>
              <a:buNone/>
              <a:defRPr b="1" sz="3200"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Sans"/>
              <a:buChar char="●"/>
              <a:defRPr sz="1800">
                <a:latin typeface="Nunito Sans"/>
                <a:ea typeface="Nunito Sans"/>
                <a:cs typeface="Nunito Sans"/>
                <a:sym typeface="Nunito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oesd114.org/cms/lib/WA01000688/Centricity/Domain/22/Predictable%20Dynamics%20in%20Groups.pdf" TargetMode="External"/><Relationship Id="rId4" Type="http://schemas.openxmlformats.org/officeDocument/2006/relationships/hyperlink" Target="https://www.oesd114.org/cms/lib/WA01000688/Centricity/Domain/22/Predictable%20Dynamics%20in%20Groups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943325" y="1819656"/>
            <a:ext cx="77397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rather...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Ideas for how to use:</a:t>
            </a:r>
            <a:endParaRPr sz="3020"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PLC coaching meetings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Create a whole-staff exercise where they label </a:t>
            </a:r>
            <a:r>
              <a:rPr lang="en">
                <a:solidFill>
                  <a:srgbClr val="000000"/>
                </a:solidFill>
              </a:rPr>
              <a:t>where</a:t>
            </a:r>
            <a:r>
              <a:rPr lang="en">
                <a:solidFill>
                  <a:srgbClr val="000000"/>
                </a:solidFill>
              </a:rPr>
              <a:t> they are on the each continuum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Guide PLCs to process where they are as a group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Revisit these continuums with your leadership/admin team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Use in virtual setting with Jamboard or other interactive tools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943325" y="1971675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Look at data or plan PD?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943325" y="1686951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rather…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ctrTitle"/>
          </p:nvPr>
        </p:nvSpPr>
        <p:spPr>
          <a:xfrm>
            <a:off x="943325" y="1975104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the lead or follow?</a:t>
            </a:r>
            <a:endParaRPr/>
          </a:p>
        </p:txBody>
      </p:sp>
      <p:sp>
        <p:nvSpPr>
          <p:cNvPr id="74" name="Google Shape;74;p14"/>
          <p:cNvSpPr txBox="1"/>
          <p:nvPr>
            <p:ph idx="1" type="subTitle"/>
          </p:nvPr>
        </p:nvSpPr>
        <p:spPr>
          <a:xfrm>
            <a:off x="943325" y="168249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ctrTitle"/>
          </p:nvPr>
        </p:nvSpPr>
        <p:spPr>
          <a:xfrm>
            <a:off x="943325" y="1975098"/>
            <a:ext cx="7669200" cy="142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to an angry parent or an angry teacher?</a:t>
            </a:r>
            <a:endParaRPr/>
          </a:p>
        </p:txBody>
      </p:sp>
      <p:sp>
        <p:nvSpPr>
          <p:cNvPr id="80" name="Google Shape;80;p15"/>
          <p:cNvSpPr txBox="1"/>
          <p:nvPr>
            <p:ph idx="1" type="subTitle"/>
          </p:nvPr>
        </p:nvSpPr>
        <p:spPr>
          <a:xfrm>
            <a:off x="943325" y="168249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ctrTitle"/>
          </p:nvPr>
        </p:nvSpPr>
        <p:spPr>
          <a:xfrm>
            <a:off x="943325" y="1975104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 or Sleep?</a:t>
            </a:r>
            <a:endParaRPr/>
          </a:p>
        </p:txBody>
      </p:sp>
      <p:sp>
        <p:nvSpPr>
          <p:cNvPr id="86" name="Google Shape;86;p16"/>
          <p:cNvSpPr txBox="1"/>
          <p:nvPr>
            <p:ph idx="1" type="subTitle"/>
          </p:nvPr>
        </p:nvSpPr>
        <p:spPr>
          <a:xfrm>
            <a:off x="943325" y="168249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rather…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ctrTitle"/>
          </p:nvPr>
        </p:nvSpPr>
        <p:spPr>
          <a:xfrm>
            <a:off x="943325" y="1975104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Coach or Be Coached?</a:t>
            </a:r>
            <a:endParaRPr/>
          </a:p>
        </p:txBody>
      </p:sp>
      <p:sp>
        <p:nvSpPr>
          <p:cNvPr id="92" name="Google Shape;92;p17"/>
          <p:cNvSpPr txBox="1"/>
          <p:nvPr>
            <p:ph idx="1" type="subTitle"/>
          </p:nvPr>
        </p:nvSpPr>
        <p:spPr>
          <a:xfrm>
            <a:off x="943325" y="168249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rather…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ctrTitle"/>
          </p:nvPr>
        </p:nvSpPr>
        <p:spPr>
          <a:xfrm>
            <a:off x="943325" y="1975104"/>
            <a:ext cx="7669200" cy="169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 in a group or part of a team?</a:t>
            </a:r>
            <a:endParaRPr/>
          </a:p>
        </p:txBody>
      </p:sp>
      <p:sp>
        <p:nvSpPr>
          <p:cNvPr id="98" name="Google Shape;98;p18"/>
          <p:cNvSpPr txBox="1"/>
          <p:nvPr>
            <p:ph idx="1" type="subTitle"/>
          </p:nvPr>
        </p:nvSpPr>
        <p:spPr>
          <a:xfrm>
            <a:off x="943325" y="168249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Would you rather…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943325" y="1819656"/>
            <a:ext cx="77397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800"/>
              <a:t>In every group, there are </a:t>
            </a:r>
            <a:r>
              <a:rPr i="1" lang="en" sz="4800" u="sng">
                <a:solidFill>
                  <a:schemeClr val="hlink"/>
                </a:solidFill>
                <a:hlinkClick r:id="rId3"/>
              </a:rPr>
              <a:t>predictable dynamics.</a:t>
            </a:r>
            <a:r>
              <a:rPr lang="en" sz="4800" u="sng">
                <a:solidFill>
                  <a:schemeClr val="hlink"/>
                </a:solidFill>
                <a:hlinkClick r:id="rId4"/>
              </a:rPr>
              <a:t> </a:t>
            </a:r>
            <a:endParaRPr sz="4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12" y="3268924"/>
            <a:ext cx="8588373" cy="107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000" y="2211988"/>
            <a:ext cx="7920850" cy="94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5775" y="1130025"/>
            <a:ext cx="7534075" cy="87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65206" y="167927"/>
            <a:ext cx="7195957" cy="79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5736600" y="4196625"/>
            <a:ext cx="340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Adapted from Lipton and Wellman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TCC - based on Material">
  <a:themeElements>
    <a:clrScheme name="Material">
      <a:dk1>
        <a:srgbClr val="F39838"/>
      </a:dk1>
      <a:lt1>
        <a:srgbClr val="FFFFFF"/>
      </a:lt1>
      <a:dk2>
        <a:srgbClr val="4140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