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Roboto"/>
      <p:regular r:id="rId11"/>
      <p:bold r:id="rId12"/>
      <p:italic r:id="rId13"/>
      <p:boldItalic r:id="rId14"/>
    </p:embeddedFont>
    <p:embeddedFont>
      <p:font typeface="Nunito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regular.fntdata"/><Relationship Id="rId10" Type="http://schemas.openxmlformats.org/officeDocument/2006/relationships/slide" Target="slides/slide5.xml"/><Relationship Id="rId13" Type="http://schemas.openxmlformats.org/officeDocument/2006/relationships/font" Target="fonts/Roboto-italic.fntdata"/><Relationship Id="rId12" Type="http://schemas.openxmlformats.org/officeDocument/2006/relationships/font" Target="fonts/Robot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NunitoSans-regular.fntdata"/><Relationship Id="rId14" Type="http://schemas.openxmlformats.org/officeDocument/2006/relationships/font" Target="fonts/Roboto-boldItalic.fntdata"/><Relationship Id="rId17" Type="http://schemas.openxmlformats.org/officeDocument/2006/relationships/font" Target="fonts/NunitoSans-italic.fntdata"/><Relationship Id="rId16" Type="http://schemas.openxmlformats.org/officeDocument/2006/relationships/font" Target="fonts/NunitoSans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NunitoSans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c4c254cecd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c4c254cecd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c4c254cec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c4c254cec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c4c254cecd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c4c254cec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c4c254cecd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c4c254cecd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ctrTitle"/>
          </p:nvPr>
        </p:nvSpPr>
        <p:spPr>
          <a:xfrm>
            <a:off x="943325" y="1819275"/>
            <a:ext cx="76692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943325" y="2789126"/>
            <a:ext cx="76692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" name="Google Shape;14;p2"/>
          <p:cNvSpPr/>
          <p:nvPr/>
        </p:nvSpPr>
        <p:spPr>
          <a:xfrm rot="-5400000">
            <a:off x="-1683343" y="1870766"/>
            <a:ext cx="4602480" cy="845701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rgbClr val="F6D04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" name="Google Shape;15;p2"/>
          <p:cNvSpPr/>
          <p:nvPr/>
        </p:nvSpPr>
        <p:spPr>
          <a:xfrm rot="-5400000">
            <a:off x="-1823618" y="1870766"/>
            <a:ext cx="4602480" cy="845701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6" name="Google Shape;16;p2"/>
          <p:cNvSpPr/>
          <p:nvPr/>
        </p:nvSpPr>
        <p:spPr>
          <a:xfrm rot="-5400000">
            <a:off x="-1878391" y="1870766"/>
            <a:ext cx="4602480" cy="845701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943325" y="2065350"/>
            <a:ext cx="77397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" name="Google Shape;20;p3"/>
          <p:cNvSpPr/>
          <p:nvPr/>
        </p:nvSpPr>
        <p:spPr>
          <a:xfrm rot="-5400000">
            <a:off x="-1683343" y="1870766"/>
            <a:ext cx="4602480" cy="845701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rgbClr val="F6D04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1" name="Google Shape;21;p3"/>
          <p:cNvSpPr/>
          <p:nvPr/>
        </p:nvSpPr>
        <p:spPr>
          <a:xfrm rot="-5400000">
            <a:off x="-1823618" y="1870766"/>
            <a:ext cx="4602480" cy="845701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2" name="Google Shape;22;p3"/>
          <p:cNvSpPr/>
          <p:nvPr/>
        </p:nvSpPr>
        <p:spPr>
          <a:xfrm rot="-5400000">
            <a:off x="-1878391" y="1870766"/>
            <a:ext cx="4602480" cy="845701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rgbClr val="F6D042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 flipH="1" rot="10800000">
            <a:off x="0" y="1037700"/>
            <a:ext cx="9144000" cy="4105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5" name="Google Shape;25;p4"/>
          <p:cNvSpPr txBox="1"/>
          <p:nvPr>
            <p:ph type="title"/>
          </p:nvPr>
        </p:nvSpPr>
        <p:spPr>
          <a:xfrm>
            <a:off x="460950" y="134313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460950" y="1509000"/>
            <a:ext cx="8222100" cy="327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8" name="Google Shape;28;p4"/>
          <p:cNvSpPr/>
          <p:nvPr/>
        </p:nvSpPr>
        <p:spPr>
          <a:xfrm flipH="1" rot="-5400000">
            <a:off x="-335874" y="389712"/>
            <a:ext cx="1036320" cy="256922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9" name="Google Shape;29;p4"/>
          <p:cNvSpPr/>
          <p:nvPr/>
        </p:nvSpPr>
        <p:spPr>
          <a:xfrm flipH="1" rot="-5400000">
            <a:off x="-389699" y="389699"/>
            <a:ext cx="1036320" cy="256922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30" name="Google Shape;30;p4"/>
          <p:cNvPicPr preferRelativeResize="0"/>
          <p:nvPr/>
        </p:nvPicPr>
        <p:blipFill rotWithShape="1">
          <a:blip r:embed="rId2">
            <a:alphaModFix/>
          </a:blip>
          <a:srcRect b="2687" l="0" r="0" t="2678"/>
          <a:stretch/>
        </p:blipFill>
        <p:spPr>
          <a:xfrm>
            <a:off x="0" y="4593422"/>
            <a:ext cx="9144002" cy="5500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rgbClr val="F6D042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 flipH="1" rot="10800000">
            <a:off x="0" y="656350"/>
            <a:ext cx="9144000" cy="3935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33" name="Google Shape;33;p5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left">
  <p:cSld name="ONE_COLUMN_TEX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/>
        </p:nvSpPr>
        <p:spPr>
          <a:xfrm flipH="1" rot="10800000">
            <a:off x="3273552" y="-6550"/>
            <a:ext cx="5867400" cy="4599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6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ut Full Image in Background">
  <p:cSld name="MAIN_POIN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2" name="Google Shape;42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left">
  <p:cSld name="SECTION_TITLE_AND_DESCRIPTI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/>
          <p:nvPr/>
        </p:nvSpPr>
        <p:spPr>
          <a:xfrm flipH="1">
            <a:off x="0" y="0"/>
            <a:ext cx="4572000" cy="459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45" name="Google Shape;45;p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8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7" name="Google Shape;47;p8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/>
          <p:nvPr/>
        </p:nvSpPr>
        <p:spPr>
          <a:xfrm flipH="1" rot="10800000">
            <a:off x="0" y="0"/>
            <a:ext cx="9144000" cy="459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0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Font typeface="Nunito Sans"/>
              <a:buNone/>
              <a:defRPr b="1" sz="3200">
                <a:latin typeface="Nunito Sans"/>
                <a:ea typeface="Nunito Sans"/>
                <a:cs typeface="Nunito Sans"/>
                <a:sym typeface="Nunito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 Sans"/>
              <a:buChar char="●"/>
              <a:defRPr sz="1800">
                <a:latin typeface="Nunito Sans"/>
                <a:ea typeface="Nunito Sans"/>
                <a:cs typeface="Nunito Sans"/>
                <a:sym typeface="Nunito Sans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Sans"/>
              <a:buChar char="○"/>
              <a:defRPr>
                <a:latin typeface="Nunito Sans"/>
                <a:ea typeface="Nunito Sans"/>
                <a:cs typeface="Nunito Sans"/>
                <a:sym typeface="Nunito Sans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Sans"/>
              <a:buChar char="■"/>
              <a:defRPr>
                <a:latin typeface="Nunito Sans"/>
                <a:ea typeface="Nunito Sans"/>
                <a:cs typeface="Nunito Sans"/>
                <a:sym typeface="Nunito Sans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Sans"/>
              <a:buChar char="●"/>
              <a:defRPr>
                <a:latin typeface="Nunito Sans"/>
                <a:ea typeface="Nunito Sans"/>
                <a:cs typeface="Nunito Sans"/>
                <a:sym typeface="Nunito Sans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Sans"/>
              <a:buChar char="○"/>
              <a:defRPr>
                <a:latin typeface="Nunito Sans"/>
                <a:ea typeface="Nunito Sans"/>
                <a:cs typeface="Nunito Sans"/>
                <a:sym typeface="Nunito Sans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Sans"/>
              <a:buChar char="■"/>
              <a:defRPr>
                <a:latin typeface="Nunito Sans"/>
                <a:ea typeface="Nunito Sans"/>
                <a:cs typeface="Nunito Sans"/>
                <a:sym typeface="Nunito Sans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Sans"/>
              <a:buChar char="●"/>
              <a:defRPr>
                <a:latin typeface="Nunito Sans"/>
                <a:ea typeface="Nunito Sans"/>
                <a:cs typeface="Nunito Sans"/>
                <a:sym typeface="Nunito Sans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Sans"/>
              <a:buChar char="○"/>
              <a:defRPr>
                <a:latin typeface="Nunito Sans"/>
                <a:ea typeface="Nunito Sans"/>
                <a:cs typeface="Nunito Sans"/>
                <a:sym typeface="Nunito Sans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Nunito Sans"/>
              <a:buChar char="■"/>
              <a:defRPr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" name="Google Shape;9;p1"/>
          <p:cNvPicPr preferRelativeResize="0"/>
          <p:nvPr/>
        </p:nvPicPr>
        <p:blipFill rotWithShape="1">
          <a:blip r:embed="rId1">
            <a:alphaModFix/>
          </a:blip>
          <a:srcRect b="2687" l="0" r="0" t="2678"/>
          <a:stretch/>
        </p:blipFill>
        <p:spPr>
          <a:xfrm>
            <a:off x="0" y="4593422"/>
            <a:ext cx="9144002" cy="55006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jamboard.google.com/d/1Wp2SlA3PrLIdcQcJNCY45_zDsth8mVTfCCBM2MIjEOM/copy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jamboard.google.com/d/1Wp2SlA3PrLIdcQcJNCY45_zDsth8mVTfCCBM2MIjEOM/copy" TargetMode="External"/><Relationship Id="rId4" Type="http://schemas.openxmlformats.org/officeDocument/2006/relationships/hyperlink" Target="https://jamboard.google.com/d/1Wp2SlA3PrLIdcQcJNCY45_zDsth8mVTfCCBM2MIjEOM/copy" TargetMode="External"/><Relationship Id="rId5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type="ctrTitle"/>
          </p:nvPr>
        </p:nvSpPr>
        <p:spPr>
          <a:xfrm>
            <a:off x="943325" y="1819275"/>
            <a:ext cx="76692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Align Your Arrows</a:t>
            </a:r>
            <a:endParaRPr/>
          </a:p>
        </p:txBody>
      </p:sp>
      <p:sp>
        <p:nvSpPr>
          <p:cNvPr id="63" name="Google Shape;63;p12"/>
          <p:cNvSpPr txBox="1"/>
          <p:nvPr>
            <p:ph idx="1" type="subTitle"/>
          </p:nvPr>
        </p:nvSpPr>
        <p:spPr>
          <a:xfrm>
            <a:off x="943325" y="2789126"/>
            <a:ext cx="76692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Initiative Exercise to Assess Your Status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3"/>
          <p:cNvSpPr txBox="1"/>
          <p:nvPr>
            <p:ph type="title"/>
          </p:nvPr>
        </p:nvSpPr>
        <p:spPr>
          <a:xfrm>
            <a:off x="460950" y="134313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most districts...</a:t>
            </a:r>
            <a:endParaRPr/>
          </a:p>
        </p:txBody>
      </p:sp>
      <p:sp>
        <p:nvSpPr>
          <p:cNvPr id="69" name="Google Shape;69;p13"/>
          <p:cNvSpPr txBox="1"/>
          <p:nvPr>
            <p:ph idx="1" type="body"/>
          </p:nvPr>
        </p:nvSpPr>
        <p:spPr>
          <a:xfrm>
            <a:off x="460950" y="1509000"/>
            <a:ext cx="8222100" cy="327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0" name="Google Shape;7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870900" y="413263"/>
            <a:ext cx="3402199" cy="47630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>
            <p:ph type="title"/>
          </p:nvPr>
        </p:nvSpPr>
        <p:spPr>
          <a:xfrm>
            <a:off x="460950" y="134313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Group Directions:</a:t>
            </a:r>
            <a:endParaRPr/>
          </a:p>
        </p:txBody>
      </p:sp>
      <p:sp>
        <p:nvSpPr>
          <p:cNvPr id="76" name="Google Shape;76;p14"/>
          <p:cNvSpPr txBox="1"/>
          <p:nvPr>
            <p:ph idx="1" type="body"/>
          </p:nvPr>
        </p:nvSpPr>
        <p:spPr>
          <a:xfrm>
            <a:off x="460950" y="1509000"/>
            <a:ext cx="8222100" cy="327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n">
                <a:solidFill>
                  <a:srgbClr val="000000"/>
                </a:solidFill>
              </a:rPr>
              <a:t>Think back to your first year in your district. From that time until now, list as many initiatives, programs, and PD areas of focus that you can recall. 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n">
                <a:solidFill>
                  <a:srgbClr val="000000"/>
                </a:solidFill>
              </a:rPr>
              <a:t>Use a </a:t>
            </a:r>
            <a:r>
              <a:rPr lang="en" u="sng">
                <a:solidFill>
                  <a:schemeClr val="hlink"/>
                </a:solidFill>
                <a:hlinkClick r:id="rId3"/>
              </a:rPr>
              <a:t>copy of this Jamboard</a:t>
            </a:r>
            <a:r>
              <a:rPr lang="en">
                <a:solidFill>
                  <a:srgbClr val="000000"/>
                </a:solidFill>
              </a:rPr>
              <a:t> to silently, individually list initiatives. 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n">
                <a:solidFill>
                  <a:srgbClr val="000000"/>
                </a:solidFill>
              </a:rPr>
              <a:t>Next, go through each initiative and delete the ones that no longer apply or outdated.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800"/>
              <a:buAutoNum type="arabicPeriod"/>
            </a:pPr>
            <a:r>
              <a:rPr lang="en">
                <a:solidFill>
                  <a:srgbClr val="000000"/>
                </a:solidFill>
              </a:rPr>
              <a:t>Then, group the initiatives together by topics, considering umbrella topics that can combine or capture smaller ones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/>
          <p:nvPr>
            <p:ph type="title"/>
          </p:nvPr>
        </p:nvSpPr>
        <p:spPr>
          <a:xfrm>
            <a:off x="460950" y="134313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220"/>
              <a:t>📌Make a copy of the </a:t>
            </a:r>
            <a:r>
              <a:rPr lang="en" sz="3220" u="sng">
                <a:solidFill>
                  <a:schemeClr val="hlink"/>
                </a:solidFill>
                <a:hlinkClick r:id="rId3"/>
              </a:rPr>
              <a:t>Jamboard Exercise</a:t>
            </a:r>
            <a:endParaRPr sz="3220"/>
          </a:p>
        </p:txBody>
      </p:sp>
      <p:sp>
        <p:nvSpPr>
          <p:cNvPr id="82" name="Google Shape;82;p15"/>
          <p:cNvSpPr txBox="1"/>
          <p:nvPr>
            <p:ph idx="1" type="body"/>
          </p:nvPr>
        </p:nvSpPr>
        <p:spPr>
          <a:xfrm>
            <a:off x="460950" y="1509000"/>
            <a:ext cx="8222100" cy="327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83" name="Google Shape;83;p15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76925" y="1049150"/>
            <a:ext cx="6390150" cy="3487125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/>
          <p:nvPr>
            <p:ph type="title"/>
          </p:nvPr>
        </p:nvSpPr>
        <p:spPr>
          <a:xfrm>
            <a:off x="460950" y="134313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Ultimately...</a:t>
            </a:r>
            <a:endParaRPr/>
          </a:p>
        </p:txBody>
      </p:sp>
      <p:sp>
        <p:nvSpPr>
          <p:cNvPr id="89" name="Google Shape;89;p16"/>
          <p:cNvSpPr txBox="1"/>
          <p:nvPr>
            <p:ph idx="1" type="body"/>
          </p:nvPr>
        </p:nvSpPr>
        <p:spPr>
          <a:xfrm>
            <a:off x="3020800" y="1275"/>
            <a:ext cx="5332500" cy="103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700">
                <a:solidFill>
                  <a:srgbClr val="000000"/>
                </a:solidFill>
              </a:rPr>
              <a:t>If your admin team thought of 20-30 initiatives, imagine how many initiatives y</a:t>
            </a:r>
            <a:r>
              <a:rPr lang="en" sz="1700">
                <a:solidFill>
                  <a:srgbClr val="000000"/>
                </a:solidFill>
              </a:rPr>
              <a:t>our STAFF believes exist in the district.</a:t>
            </a:r>
            <a:endParaRPr sz="1700">
              <a:solidFill>
                <a:srgbClr val="000000"/>
              </a:solidFill>
            </a:endParaRPr>
          </a:p>
        </p:txBody>
      </p:sp>
      <p:sp>
        <p:nvSpPr>
          <p:cNvPr id="90" name="Google Shape;90;p16"/>
          <p:cNvSpPr txBox="1"/>
          <p:nvPr>
            <p:ph idx="1" type="body"/>
          </p:nvPr>
        </p:nvSpPr>
        <p:spPr>
          <a:xfrm>
            <a:off x="508500" y="1161525"/>
            <a:ext cx="3795000" cy="32751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500">
                <a:solidFill>
                  <a:srgbClr val="000000"/>
                </a:solidFill>
              </a:rPr>
              <a:t>As a leadership team, determine your topic 1-3 areas of focus.</a:t>
            </a:r>
            <a:endParaRPr sz="1500">
              <a:solidFill>
                <a:srgbClr val="000000"/>
              </a:solidFill>
            </a:endParaRPr>
          </a:p>
        </p:txBody>
      </p:sp>
      <p:sp>
        <p:nvSpPr>
          <p:cNvPr id="91" name="Google Shape;91;p16"/>
          <p:cNvSpPr txBox="1"/>
          <p:nvPr>
            <p:ph idx="1" type="body"/>
          </p:nvPr>
        </p:nvSpPr>
        <p:spPr>
          <a:xfrm>
            <a:off x="4618600" y="1161525"/>
            <a:ext cx="4121100" cy="32751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500">
                <a:solidFill>
                  <a:srgbClr val="000000"/>
                </a:solidFill>
              </a:rPr>
              <a:t>Then consider: What is your plan for sharing these areas of focus with your entire district? In what formats? When? For how long?</a:t>
            </a:r>
            <a:endParaRPr sz="15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TCC - based on Material">
  <a:themeElements>
    <a:clrScheme name="Material">
      <a:dk1>
        <a:srgbClr val="F39838"/>
      </a:dk1>
      <a:lt1>
        <a:srgbClr val="FFFFFF"/>
      </a:lt1>
      <a:dk2>
        <a:srgbClr val="4140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